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6" r:id="rId3"/>
    <p:sldId id="272" r:id="rId4"/>
    <p:sldId id="267" r:id="rId5"/>
    <p:sldId id="268" r:id="rId6"/>
    <p:sldId id="270" r:id="rId7"/>
    <p:sldId id="271" r:id="rId8"/>
    <p:sldId id="273" r:id="rId9"/>
    <p:sldId id="274" r:id="rId10"/>
    <p:sldId id="275" r:id="rId11"/>
    <p:sldId id="269" r:id="rId12"/>
    <p:sldId id="299" r:id="rId13"/>
    <p:sldId id="276" r:id="rId14"/>
    <p:sldId id="300" r:id="rId15"/>
    <p:sldId id="279" r:id="rId16"/>
    <p:sldId id="277" r:id="rId17"/>
    <p:sldId id="278" r:id="rId18"/>
    <p:sldId id="294" r:id="rId19"/>
    <p:sldId id="296" r:id="rId20"/>
    <p:sldId id="297" r:id="rId21"/>
    <p:sldId id="295" r:id="rId22"/>
    <p:sldId id="286" r:id="rId23"/>
    <p:sldId id="288" r:id="rId24"/>
    <p:sldId id="305" r:id="rId25"/>
    <p:sldId id="304" r:id="rId26"/>
    <p:sldId id="303" r:id="rId27"/>
    <p:sldId id="301" r:id="rId28"/>
    <p:sldId id="306" r:id="rId29"/>
    <p:sldId id="307" r:id="rId30"/>
    <p:sldId id="289" r:id="rId31"/>
    <p:sldId id="290" r:id="rId32"/>
    <p:sldId id="291" r:id="rId33"/>
    <p:sldId id="298" r:id="rId34"/>
    <p:sldId id="280" r:id="rId35"/>
    <p:sldId id="281" r:id="rId36"/>
    <p:sldId id="282" r:id="rId37"/>
    <p:sldId id="283" r:id="rId38"/>
    <p:sldId id="284" r:id="rId39"/>
    <p:sldId id="285" r:id="rId40"/>
    <p:sldId id="302" r:id="rId41"/>
    <p:sldId id="260" r:id="rId42"/>
    <p:sldId id="28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1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71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302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2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868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39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017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245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335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451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573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5588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61C7AD-547F-4AD1-8E2E-98B022806445}" type="datetimeFigureOut">
              <a:rPr lang="es-CL" smtClean="0"/>
              <a:t>19-08-2017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715021D-D0F5-4955-9956-FD5423265F1D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8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ncampos@metricarts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ncampos@metricarts.co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82500" cy="77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1944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El principal proceso de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CL" dirty="0"/>
          </a:p>
          <a:p>
            <a:pPr algn="just"/>
            <a:r>
              <a:rPr lang="es-CL" dirty="0"/>
              <a:t>Clasificar emails como “spam”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CL" dirty="0">
                <a:solidFill>
                  <a:srgbClr val="FF0000"/>
                </a:solidFill>
              </a:rPr>
              <a:t>Salida</a:t>
            </a:r>
            <a:r>
              <a:rPr lang="es-CL" dirty="0"/>
              <a:t>: Clasificar emails como spam o no spam.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CL" dirty="0">
                <a:solidFill>
                  <a:srgbClr val="FF0000"/>
                </a:solidFill>
              </a:rPr>
              <a:t>La función “objetivo”</a:t>
            </a:r>
            <a:r>
              <a:rPr lang="es-CL" dirty="0"/>
              <a:t>: Porcentaje de emails clasificados correctamente.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CL" dirty="0">
                <a:solidFill>
                  <a:srgbClr val="FF0000"/>
                </a:solidFill>
              </a:rPr>
              <a:t>Entrada</a:t>
            </a:r>
            <a:r>
              <a:rPr lang="es-CL" dirty="0"/>
              <a:t>: Bases de datos con emails ya clasificados.</a:t>
            </a:r>
            <a:endParaRPr lang="es-CL" b="1" dirty="0">
              <a:solidFill>
                <a:srgbClr val="FF0000"/>
              </a:solidFill>
            </a:endParaRPr>
          </a:p>
          <a:p>
            <a:pPr algn="just"/>
            <a:endParaRPr lang="es-CL" dirty="0"/>
          </a:p>
          <a:p>
            <a:pPr algn="just"/>
            <a:r>
              <a:rPr lang="es-CL" dirty="0"/>
              <a:t>Reconocimiento de texto en imágenes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CL" dirty="0">
                <a:solidFill>
                  <a:srgbClr val="FF0000"/>
                </a:solidFill>
              </a:rPr>
              <a:t>Salida</a:t>
            </a:r>
            <a:r>
              <a:rPr lang="es-CL" dirty="0"/>
              <a:t>: Reconocer palabras en imágenes.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CL" dirty="0">
                <a:solidFill>
                  <a:srgbClr val="FF0000"/>
                </a:solidFill>
              </a:rPr>
              <a:t>La función “objetivo”</a:t>
            </a:r>
            <a:r>
              <a:rPr lang="es-CL" dirty="0"/>
              <a:t>: Porcentaje de palabras clasificadas correctamente.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CL" dirty="0">
                <a:solidFill>
                  <a:srgbClr val="FF0000"/>
                </a:solidFill>
              </a:rPr>
              <a:t>Entrada</a:t>
            </a:r>
            <a:r>
              <a:rPr lang="es-CL" dirty="0"/>
              <a:t>: Bases de datos con imágenes de palabras escritas a mano.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25602" name="Picture 2" descr="Resultado de imagen para machine learning sp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8"/>
          <a:stretch/>
        </p:blipFill>
        <p:spPr bwMode="auto">
          <a:xfrm>
            <a:off x="8699156" y="3230347"/>
            <a:ext cx="3286897" cy="18379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543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Servicios de ML disponibles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r>
              <a:rPr lang="es-CL" dirty="0" err="1">
                <a:solidFill>
                  <a:srgbClr val="FF0000"/>
                </a:solidFill>
              </a:rPr>
              <a:t>Azure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/>
              <a:t>Machine </a:t>
            </a:r>
            <a:r>
              <a:rPr lang="es-CL" dirty="0" err="1"/>
              <a:t>Learning</a:t>
            </a:r>
            <a:endParaRPr lang="es-CL" dirty="0"/>
          </a:p>
          <a:p>
            <a:endParaRPr lang="es-CL" dirty="0"/>
          </a:p>
          <a:p>
            <a:r>
              <a:rPr lang="es-CL" dirty="0">
                <a:solidFill>
                  <a:srgbClr val="FF0000"/>
                </a:solidFill>
              </a:rPr>
              <a:t>Amazon</a:t>
            </a:r>
            <a:r>
              <a:rPr lang="es-CL" dirty="0"/>
              <a:t> Machine </a:t>
            </a:r>
            <a:r>
              <a:rPr lang="es-CL" dirty="0" err="1"/>
              <a:t>Learning</a:t>
            </a:r>
            <a:endParaRPr lang="es-CL" dirty="0"/>
          </a:p>
          <a:p>
            <a:endParaRPr lang="es-CL" dirty="0"/>
          </a:p>
          <a:p>
            <a:r>
              <a:rPr lang="es-CL" dirty="0">
                <a:solidFill>
                  <a:srgbClr val="FF0000"/>
                </a:solidFill>
              </a:rPr>
              <a:t>Google</a:t>
            </a:r>
            <a:r>
              <a:rPr lang="es-CL" dirty="0"/>
              <a:t> Machine </a:t>
            </a:r>
            <a:r>
              <a:rPr lang="es-CL" dirty="0" err="1"/>
              <a:t>Learning</a:t>
            </a:r>
            <a:endParaRPr lang="es-CL" dirty="0"/>
          </a:p>
          <a:p>
            <a:endParaRPr lang="es-CL" dirty="0"/>
          </a:p>
          <a:p>
            <a:r>
              <a:rPr lang="es-CL" dirty="0"/>
              <a:t>….</a:t>
            </a:r>
          </a:p>
          <a:p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14338" name="Picture 2" descr="Resultado de imagen para machine learning ser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967" y="1772594"/>
            <a:ext cx="6326659" cy="35587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9093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3qeqpr26caki16dnhd19sv6by6v.wpengine.netdna-cdn.com/wp-content/uploads/2015/12/Traditional-Programming-vs-Machine-Learning-300x2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76" y="615253"/>
            <a:ext cx="7048414" cy="50043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6748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9BD7-30B6-4020-8A0A-D08085D3F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dirty="0">
                <a:solidFill>
                  <a:srgbClr val="002060"/>
                </a:solidFill>
              </a:rPr>
              <a:t>ALGORITMOS DE ML</a:t>
            </a:r>
          </a:p>
        </p:txBody>
      </p:sp>
      <p:pic>
        <p:nvPicPr>
          <p:cNvPr id="20484" name="Picture 4" descr="Resultado de imagen para machine learn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248" y="473188"/>
            <a:ext cx="192405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1198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para machine learning algorith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613" y="173055"/>
            <a:ext cx="9589787" cy="612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5623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Tipos de algoritmos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950" y="1463315"/>
            <a:ext cx="5276849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Supervisados</a:t>
            </a:r>
          </a:p>
          <a:p>
            <a:pPr lvl="1" algn="just"/>
            <a:r>
              <a:rPr lang="es-CL" dirty="0">
                <a:solidFill>
                  <a:srgbClr val="FF0000"/>
                </a:solidFill>
              </a:rPr>
              <a:t>Aprender a partir de los datos históricos</a:t>
            </a:r>
          </a:p>
          <a:p>
            <a:pPr lvl="1" algn="just"/>
            <a:endParaRPr lang="es-CL" dirty="0"/>
          </a:p>
          <a:p>
            <a:pPr algn="just"/>
            <a:r>
              <a:rPr lang="es-CL" dirty="0"/>
              <a:t>No supervisados</a:t>
            </a:r>
          </a:p>
          <a:p>
            <a:pPr lvl="1" algn="just"/>
            <a:r>
              <a:rPr lang="es-CL" dirty="0">
                <a:solidFill>
                  <a:srgbClr val="FF0000"/>
                </a:solidFill>
              </a:rPr>
              <a:t>El modelo se va ajustando en base a las observaciones.</a:t>
            </a:r>
          </a:p>
          <a:p>
            <a:pPr marL="0" indent="0">
              <a:buNone/>
            </a:pPr>
            <a:endParaRPr lang="es-CL" b="1" dirty="0">
              <a:solidFill>
                <a:srgbClr val="FF0000"/>
              </a:solidFill>
            </a:endParaRPr>
          </a:p>
          <a:p>
            <a:pPr algn="just"/>
            <a:r>
              <a:rPr lang="es-CL" dirty="0"/>
              <a:t>Reforzamiento</a:t>
            </a:r>
          </a:p>
          <a:p>
            <a:pPr lvl="1" algn="just"/>
            <a:r>
              <a:rPr lang="es-CL" dirty="0">
                <a:solidFill>
                  <a:srgbClr val="FF0000"/>
                </a:solidFill>
              </a:rPr>
              <a:t>El modelo se va ajustando en base a los nuevos datos.</a:t>
            </a:r>
          </a:p>
        </p:txBody>
      </p:sp>
      <p:pic>
        <p:nvPicPr>
          <p:cNvPr id="19458" name="Picture 2" descr="Resultado de imagen para machine learning supervised unsupervis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2" y="1791939"/>
            <a:ext cx="5855277" cy="439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949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Categorías de problemas (supervisados)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Problemas de clasificación</a:t>
            </a:r>
          </a:p>
          <a:p>
            <a:pPr lvl="1" algn="just"/>
            <a:r>
              <a:rPr lang="es-CL" dirty="0">
                <a:solidFill>
                  <a:srgbClr val="FF0000"/>
                </a:solidFill>
              </a:rPr>
              <a:t>La variable a predecir es discreta</a:t>
            </a:r>
          </a:p>
          <a:p>
            <a:pPr lvl="2" algn="just"/>
            <a:r>
              <a:rPr lang="es-CL" dirty="0"/>
              <a:t>Sí o No, Riesgo alto/medio o bajo, etc.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Problemas de regresión</a:t>
            </a:r>
          </a:p>
          <a:p>
            <a:pPr lvl="1" algn="just"/>
            <a:r>
              <a:rPr lang="es-CL" dirty="0">
                <a:solidFill>
                  <a:srgbClr val="FF0000"/>
                </a:solidFill>
              </a:rPr>
              <a:t>La variable que vamos a predecir es numérica</a:t>
            </a:r>
          </a:p>
          <a:p>
            <a:pPr lvl="2" algn="just"/>
            <a:r>
              <a:rPr lang="es-CL" dirty="0"/>
              <a:t>Las ventas proyectadas de una empresa a partir de su historia y comportamiento anual.</a:t>
            </a:r>
          </a:p>
          <a:p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430701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Categorías de algoritmos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Modelos lineales</a:t>
            </a:r>
          </a:p>
          <a:p>
            <a:pPr lvl="1" algn="just"/>
            <a:r>
              <a:rPr lang="es-CL" dirty="0">
                <a:solidFill>
                  <a:srgbClr val="FF0000"/>
                </a:solidFill>
              </a:rPr>
              <a:t>Trata de encontrar una línea que se “ajuste” bien a la nube de puntos que se disponen</a:t>
            </a:r>
          </a:p>
          <a:p>
            <a:pPr lvl="1" algn="just"/>
            <a:endParaRPr lang="es-CL" dirty="0"/>
          </a:p>
          <a:p>
            <a:pPr algn="just"/>
            <a:r>
              <a:rPr lang="es-CL" dirty="0"/>
              <a:t>Modelos de árbol</a:t>
            </a:r>
          </a:p>
          <a:p>
            <a:pPr lvl="1" algn="just"/>
            <a:r>
              <a:rPr lang="es-CL" dirty="0">
                <a:solidFill>
                  <a:srgbClr val="FF0000"/>
                </a:solidFill>
              </a:rPr>
              <a:t>Reglas de decisión que se pueden representar como un árbol</a:t>
            </a:r>
          </a:p>
          <a:p>
            <a:pPr lvl="1" algn="just"/>
            <a:endParaRPr lang="es-CL" dirty="0"/>
          </a:p>
          <a:p>
            <a:pPr algn="just"/>
            <a:r>
              <a:rPr lang="es-CL" dirty="0"/>
              <a:t>Redes neuronales</a:t>
            </a:r>
          </a:p>
          <a:p>
            <a:pPr lvl="1" algn="just"/>
            <a:r>
              <a:rPr lang="es-CL" dirty="0">
                <a:solidFill>
                  <a:srgbClr val="FF0000"/>
                </a:solidFill>
              </a:rPr>
              <a:t>Replicar el comportamiento del cerebro</a:t>
            </a:r>
          </a:p>
          <a:p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118752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Modelos lineales</a:t>
            </a:r>
          </a:p>
        </p:txBody>
      </p:sp>
      <p:pic>
        <p:nvPicPr>
          <p:cNvPr id="2050" name="Picture 2" descr="Resultado de imagen para machine learning linear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84" y="1856902"/>
            <a:ext cx="6109300" cy="411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32323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Modelos de árbol</a:t>
            </a:r>
          </a:p>
        </p:txBody>
      </p:sp>
      <p:pic>
        <p:nvPicPr>
          <p:cNvPr id="4098" name="Picture 2" descr="Resultado de imagen para arbol de deci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89" y="1862050"/>
            <a:ext cx="7476783" cy="44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819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¿Quién soy yo?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marL="0" indent="0">
              <a:buNone/>
            </a:pPr>
            <a:r>
              <a:rPr lang="es-CL" dirty="0"/>
              <a:t>	Néstor Campos Rojas</a:t>
            </a:r>
          </a:p>
          <a:p>
            <a:pPr marL="0" indent="0">
              <a:buNone/>
            </a:pPr>
            <a:r>
              <a:rPr lang="es-CL" dirty="0"/>
              <a:t>	Magíster en Ing. En Informática</a:t>
            </a:r>
          </a:p>
          <a:p>
            <a:pPr marL="0" indent="0">
              <a:buNone/>
            </a:pPr>
            <a:r>
              <a:rPr lang="es-CL" dirty="0"/>
              <a:t>	Jefe de Arquitectura de software en </a:t>
            </a:r>
            <a:r>
              <a:rPr lang="es-CL" dirty="0" err="1"/>
              <a:t>Metric</a:t>
            </a:r>
            <a:r>
              <a:rPr lang="es-CL" dirty="0"/>
              <a:t> </a:t>
            </a:r>
            <a:r>
              <a:rPr lang="es-CL" dirty="0" err="1"/>
              <a:t>Arts</a:t>
            </a:r>
            <a:endParaRPr lang="es-CL" dirty="0"/>
          </a:p>
          <a:p>
            <a:pPr marL="0" indent="0">
              <a:buNone/>
            </a:pPr>
            <a:r>
              <a:rPr lang="es-CL" dirty="0"/>
              <a:t>	Certificado en </a:t>
            </a:r>
            <a:r>
              <a:rPr lang="es-CL" dirty="0" err="1"/>
              <a:t>Azure</a:t>
            </a:r>
            <a:r>
              <a:rPr lang="es-CL" dirty="0"/>
              <a:t>, </a:t>
            </a:r>
            <a:r>
              <a:rPr lang="es-CL" dirty="0" err="1"/>
              <a:t>MongoDB</a:t>
            </a:r>
            <a:r>
              <a:rPr lang="es-CL" dirty="0"/>
              <a:t>, Apache </a:t>
            </a:r>
            <a:r>
              <a:rPr lang="es-CL" dirty="0" err="1"/>
              <a:t>Spark</a:t>
            </a:r>
            <a:r>
              <a:rPr lang="es-CL" dirty="0"/>
              <a:t> y otros.</a:t>
            </a:r>
          </a:p>
          <a:p>
            <a:pPr marL="0" indent="0">
              <a:buNone/>
            </a:pPr>
            <a:r>
              <a:rPr lang="es-CL" dirty="0"/>
              <a:t>	Email: </a:t>
            </a:r>
            <a:r>
              <a:rPr lang="es-CL" dirty="0">
                <a:hlinkClick r:id="rId2"/>
              </a:rPr>
              <a:t>ncampos@metricarts.com</a:t>
            </a:r>
            <a:r>
              <a:rPr lang="es-CL" dirty="0"/>
              <a:t> 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5122" name="Picture 2" descr="C:\Users\MetricArts\Downloads\10848823_10205474620481834_6160387043158383555_o 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972" y="4703807"/>
            <a:ext cx="1625408" cy="16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41267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Redes neuronales</a:t>
            </a:r>
          </a:p>
        </p:txBody>
      </p:sp>
      <p:pic>
        <p:nvPicPr>
          <p:cNvPr id="3074" name="Picture 2" descr="Resultado de imagen para machine learning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0" y="1913538"/>
            <a:ext cx="6442933" cy="4049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8190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Algoritmos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44" y="1903615"/>
            <a:ext cx="8503920" cy="439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28200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9BD7-30B6-4020-8A0A-D08085D3F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dirty="0">
                <a:solidFill>
                  <a:srgbClr val="002060"/>
                </a:solidFill>
              </a:rPr>
              <a:t>EJEMPLO REAL</a:t>
            </a:r>
          </a:p>
        </p:txBody>
      </p:sp>
      <p:pic>
        <p:nvPicPr>
          <p:cNvPr id="4" name="image8.gif" descr="Displaying 1397165826287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5889" y="454614"/>
            <a:ext cx="4136620" cy="2593385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044552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>
                <a:solidFill>
                  <a:srgbClr val="002060"/>
                </a:solidFill>
              </a:rPr>
              <a:t>Metric</a:t>
            </a:r>
            <a:r>
              <a:rPr lang="es-CL" dirty="0">
                <a:solidFill>
                  <a:srgbClr val="002060"/>
                </a:solidFill>
              </a:rPr>
              <a:t> </a:t>
            </a:r>
            <a:r>
              <a:rPr lang="es-CL" dirty="0" err="1">
                <a:solidFill>
                  <a:srgbClr val="002060"/>
                </a:solidFill>
              </a:rPr>
              <a:t>Computer</a:t>
            </a:r>
            <a:r>
              <a:rPr lang="es-CL" dirty="0">
                <a:solidFill>
                  <a:srgbClr val="002060"/>
                </a:solidFill>
              </a:rPr>
              <a:t> </a:t>
            </a:r>
            <a:r>
              <a:rPr lang="es-CL" dirty="0" err="1">
                <a:solidFill>
                  <a:srgbClr val="002060"/>
                </a:solidFill>
              </a:rPr>
              <a:t>Vision</a:t>
            </a:r>
            <a:endParaRPr lang="es-CL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Obtener información demográfica y comercial a partir de los videos de las CCTV.</a:t>
            </a:r>
          </a:p>
          <a:p>
            <a:pPr algn="just"/>
            <a:endParaRPr lang="es-CL" dirty="0"/>
          </a:p>
          <a:p>
            <a:pPr algn="just"/>
            <a:r>
              <a:rPr lang="es-CL" u="sng" dirty="0"/>
              <a:t>Mediante el uso intensivo de algoritmos de Machine </a:t>
            </a:r>
            <a:r>
              <a:rPr lang="es-CL" u="sng" dirty="0" err="1"/>
              <a:t>Learning</a:t>
            </a:r>
            <a:endParaRPr lang="es-CL" u="sng" dirty="0"/>
          </a:p>
          <a:p>
            <a:pPr lvl="1" algn="just"/>
            <a:r>
              <a:rPr lang="es-CL" dirty="0"/>
              <a:t>Con ayuda de la nube, </a:t>
            </a:r>
            <a:r>
              <a:rPr lang="es-CL" dirty="0" err="1">
                <a:solidFill>
                  <a:srgbClr val="FF0000"/>
                </a:solidFill>
              </a:rPr>
              <a:t>Azure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Cognitive</a:t>
            </a:r>
            <a:r>
              <a:rPr lang="es-CL" dirty="0">
                <a:solidFill>
                  <a:srgbClr val="FF0000"/>
                </a:solidFill>
              </a:rPr>
              <a:t> </a:t>
            </a:r>
            <a:r>
              <a:rPr lang="es-CL" dirty="0" err="1">
                <a:solidFill>
                  <a:srgbClr val="FF0000"/>
                </a:solidFill>
              </a:rPr>
              <a:t>Services</a:t>
            </a:r>
            <a:r>
              <a:rPr lang="es-CL" dirty="0"/>
              <a:t>.</a:t>
            </a:r>
          </a:p>
        </p:txBody>
      </p:sp>
      <p:pic>
        <p:nvPicPr>
          <p:cNvPr id="4" name="metrovalpo_2017_camera1_heatmap_2017-01-23_09:50-10: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8226" y="3680242"/>
            <a:ext cx="3371469" cy="2527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92" y="5346991"/>
            <a:ext cx="3713017" cy="4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76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>
                <a:solidFill>
                  <a:srgbClr val="002060"/>
                </a:solidFill>
              </a:rPr>
              <a:t>Metric</a:t>
            </a:r>
            <a:r>
              <a:rPr lang="es-CL" dirty="0">
                <a:solidFill>
                  <a:srgbClr val="002060"/>
                </a:solidFill>
              </a:rPr>
              <a:t> </a:t>
            </a:r>
            <a:r>
              <a:rPr lang="es-CL" dirty="0" err="1">
                <a:solidFill>
                  <a:srgbClr val="002060"/>
                </a:solidFill>
              </a:rPr>
              <a:t>Computer</a:t>
            </a:r>
            <a:r>
              <a:rPr lang="es-CL" dirty="0">
                <a:solidFill>
                  <a:srgbClr val="002060"/>
                </a:solidFill>
              </a:rPr>
              <a:t> </a:t>
            </a:r>
            <a:r>
              <a:rPr lang="es-CL" dirty="0" err="1">
                <a:solidFill>
                  <a:srgbClr val="002060"/>
                </a:solidFill>
              </a:rPr>
              <a:t>Vision</a:t>
            </a:r>
            <a:endParaRPr lang="es-CL" dirty="0">
              <a:solidFill>
                <a:srgbClr val="002060"/>
              </a:solidFill>
            </a:endParaRPr>
          </a:p>
        </p:txBody>
      </p:sp>
      <p:pic>
        <p:nvPicPr>
          <p:cNvPr id="5" name="media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36921" y="1848196"/>
            <a:ext cx="6063188" cy="4446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92" y="5346991"/>
            <a:ext cx="3713017" cy="4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13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Información demográfica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319951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r>
              <a:rPr lang="es-CL" dirty="0"/>
              <a:t>Obtener algunos datos a partir de su rostro (</a:t>
            </a:r>
            <a:r>
              <a:rPr lang="es-CL" b="1" dirty="0" err="1">
                <a:solidFill>
                  <a:srgbClr val="FF0000"/>
                </a:solidFill>
              </a:rPr>
              <a:t>Face</a:t>
            </a:r>
            <a:r>
              <a:rPr lang="es-CL" b="1" dirty="0">
                <a:solidFill>
                  <a:srgbClr val="FF0000"/>
                </a:solidFill>
              </a:rPr>
              <a:t> API</a:t>
            </a:r>
            <a:r>
              <a:rPr lang="es-CL" dirty="0"/>
              <a:t>)</a:t>
            </a:r>
          </a:p>
        </p:txBody>
      </p:sp>
      <p:pic>
        <p:nvPicPr>
          <p:cNvPr id="7" name="image42.png"/>
          <p:cNvPicPr>
            <a:picLocks noChangeAspect="1"/>
          </p:cNvPicPr>
          <p:nvPr/>
        </p:nvPicPr>
        <p:blipFill>
          <a:blip r:embed="rId2">
            <a:extLst/>
          </a:blip>
          <a:srcRect r="64950"/>
          <a:stretch>
            <a:fillRect/>
          </a:stretch>
        </p:blipFill>
        <p:spPr>
          <a:xfrm>
            <a:off x="1627191" y="2258253"/>
            <a:ext cx="2682617" cy="3948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8231" y="2496999"/>
            <a:ext cx="5002147" cy="34830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708364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Identificación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6390503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r>
              <a:rPr lang="es-CL" dirty="0"/>
              <a:t>Comparar el rostro de la persona con la fotografía de la tarjeta</a:t>
            </a:r>
          </a:p>
        </p:txBody>
      </p:sp>
      <p:pic>
        <p:nvPicPr>
          <p:cNvPr id="4" name="Screen Shot 2017-03-17 at 2.32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0897" y="1913215"/>
            <a:ext cx="3742588" cy="1417478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5" name="Screen Shot 2017-03-17 at 2.32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5050" y="4010931"/>
            <a:ext cx="3742588" cy="1032118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pic>
        <p:nvPicPr>
          <p:cNvPr id="6" name="Screen Shot 2017-03-17 at 2.31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0486" y="3786012"/>
            <a:ext cx="3746831" cy="1481956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021957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Otro ejemplo</a:t>
            </a:r>
          </a:p>
        </p:txBody>
      </p:sp>
      <p:pic>
        <p:nvPicPr>
          <p:cNvPr id="3" name="yel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5138" y="1765070"/>
            <a:ext cx="8022683" cy="45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24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3" y="307470"/>
            <a:ext cx="10584873" cy="5951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18500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924" y="138545"/>
            <a:ext cx="6357724" cy="3574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1" y="3847020"/>
            <a:ext cx="5181599" cy="2913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64" y="3894029"/>
            <a:ext cx="5097987" cy="2866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28843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Machine </a:t>
            </a:r>
            <a:r>
              <a:rPr lang="es-CL" dirty="0" err="1">
                <a:solidFill>
                  <a:srgbClr val="002060"/>
                </a:solidFill>
              </a:rPr>
              <a:t>Learning</a:t>
            </a:r>
            <a:endParaRPr lang="es-CL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6304005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Una persona </a:t>
            </a:r>
            <a:r>
              <a:rPr lang="es-CL" b="1" dirty="0">
                <a:solidFill>
                  <a:srgbClr val="FF0000"/>
                </a:solidFill>
              </a:rPr>
              <a:t>aprende</a:t>
            </a:r>
            <a:r>
              <a:rPr lang="es-CL" dirty="0"/>
              <a:t> algunas imágenes.</a:t>
            </a:r>
          </a:p>
          <a:p>
            <a:pPr algn="just"/>
            <a:r>
              <a:rPr lang="es-CL" dirty="0"/>
              <a:t>Después de aprender, el cerebro toma una nueva imagen, las compara con las imágenes anteriores y la </a:t>
            </a:r>
            <a:r>
              <a:rPr lang="es-CL" b="1" dirty="0">
                <a:solidFill>
                  <a:srgbClr val="FF0000"/>
                </a:solidFill>
              </a:rPr>
              <a:t>clasifica</a:t>
            </a:r>
            <a:r>
              <a:rPr lang="es-CL" dirty="0"/>
              <a:t> en alguna categoría.</a:t>
            </a:r>
          </a:p>
          <a:p>
            <a:pPr algn="just"/>
            <a:endParaRPr lang="es-CL" dirty="0"/>
          </a:p>
          <a:p>
            <a:pPr algn="just"/>
            <a:r>
              <a:rPr lang="es-CL" u="sng" dirty="0"/>
              <a:t>Si una máquina tiene que ejecutar la misma operación, usamos Machine </a:t>
            </a:r>
            <a:r>
              <a:rPr lang="es-CL" u="sng" dirty="0" err="1"/>
              <a:t>Learning</a:t>
            </a:r>
            <a:endParaRPr lang="es-CL" u="sng" dirty="0"/>
          </a:p>
        </p:txBody>
      </p:sp>
      <p:pic>
        <p:nvPicPr>
          <p:cNvPr id="9218" name="Picture 2" descr="Resultado de imagen para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921" y="2300545"/>
            <a:ext cx="4267199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15981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9BD7-30B6-4020-8A0A-D08085D3F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dirty="0">
                <a:solidFill>
                  <a:srgbClr val="002060"/>
                </a:solidFill>
              </a:rPr>
              <a:t>A TOMAR EN CUENTA!</a:t>
            </a:r>
          </a:p>
        </p:txBody>
      </p:sp>
      <p:pic>
        <p:nvPicPr>
          <p:cNvPr id="27650" name="Picture 2" descr="Resultado de imagen para machine lear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977" y="124403"/>
            <a:ext cx="5919006" cy="30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78909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¿Qué debemos tomar en cuenta?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Debemos entender </a:t>
            </a:r>
            <a:r>
              <a:rPr lang="es-CL" b="1" dirty="0">
                <a:solidFill>
                  <a:srgbClr val="FF0000"/>
                </a:solidFill>
              </a:rPr>
              <a:t>el negocio y el contexto del proyecto.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Debemos conocer algunos </a:t>
            </a:r>
            <a:r>
              <a:rPr lang="es-CL" b="1" dirty="0">
                <a:solidFill>
                  <a:srgbClr val="FF0000"/>
                </a:solidFill>
              </a:rPr>
              <a:t>algoritmos</a:t>
            </a:r>
            <a:r>
              <a:rPr lang="es-CL" dirty="0"/>
              <a:t> y casos de uso.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Debemos saber sobre </a:t>
            </a:r>
            <a:r>
              <a:rPr lang="es-CL" b="1" dirty="0">
                <a:solidFill>
                  <a:srgbClr val="FF0000"/>
                </a:solidFill>
              </a:rPr>
              <a:t>Ingeniería de Software.</a:t>
            </a:r>
          </a:p>
          <a:p>
            <a:pPr algn="just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7638260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También…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Debemos entender </a:t>
            </a:r>
            <a:r>
              <a:rPr lang="es-CL" b="1" dirty="0">
                <a:solidFill>
                  <a:srgbClr val="FF0000"/>
                </a:solidFill>
              </a:rPr>
              <a:t>la respuesta que debemos contestar con ML.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Por ello, un proyecto de ML está </a:t>
            </a:r>
            <a:r>
              <a:rPr lang="es-CL" b="1" dirty="0">
                <a:solidFill>
                  <a:srgbClr val="FF0000"/>
                </a:solidFill>
              </a:rPr>
              <a:t>enfocado en unas pocas tareas.</a:t>
            </a:r>
          </a:p>
        </p:txBody>
      </p:sp>
      <p:pic>
        <p:nvPicPr>
          <p:cNvPr id="28674" name="Picture 2" descr="Resultado de imagen para tomar en cue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256" y="3516528"/>
            <a:ext cx="3686253" cy="260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23651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También…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No es una tecnología en la que le enviamos un </a:t>
            </a:r>
            <a:r>
              <a:rPr lang="es-CL" dirty="0" err="1"/>
              <a:t>dataset</a:t>
            </a:r>
            <a:r>
              <a:rPr lang="es-CL" dirty="0"/>
              <a:t> y automáticamente nos predice cualquier cosa.</a:t>
            </a:r>
          </a:p>
          <a:p>
            <a:pPr lvl="1" algn="just"/>
            <a:r>
              <a:rPr lang="es-CL" b="1" dirty="0">
                <a:solidFill>
                  <a:srgbClr val="FF0000"/>
                </a:solidFill>
              </a:rPr>
              <a:t>Debemos tener la certeza de lo que estamos buscando.</a:t>
            </a:r>
          </a:p>
          <a:p>
            <a:pPr lvl="1" algn="just"/>
            <a:endParaRPr lang="es-CL" b="1" dirty="0">
              <a:solidFill>
                <a:srgbClr val="FF0000"/>
              </a:solidFill>
            </a:endParaRPr>
          </a:p>
          <a:p>
            <a:pPr algn="just"/>
            <a:r>
              <a:rPr lang="es-CL" dirty="0"/>
              <a:t>No todos los datos son relevantes para una predicción.</a:t>
            </a:r>
          </a:p>
          <a:p>
            <a:pPr algn="just"/>
            <a:endParaRPr lang="es-CL" dirty="0"/>
          </a:p>
          <a:p>
            <a:pPr algn="just"/>
            <a:r>
              <a:rPr lang="es-CL" b="1" dirty="0">
                <a:solidFill>
                  <a:srgbClr val="FF0000"/>
                </a:solidFill>
              </a:rPr>
              <a:t>No “sobre-ajustar” </a:t>
            </a:r>
            <a:r>
              <a:rPr lang="es-CL" dirty="0"/>
              <a:t>los algoritmos a los datos de entrenamiento.</a:t>
            </a:r>
          </a:p>
          <a:p>
            <a:pPr algn="just"/>
            <a:endParaRPr lang="es-CL" b="1" dirty="0">
              <a:solidFill>
                <a:srgbClr val="FF0000"/>
              </a:solidFill>
            </a:endParaRPr>
          </a:p>
          <a:p>
            <a:pPr algn="just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3536552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9BD7-30B6-4020-8A0A-D08085D3F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dirty="0">
                <a:solidFill>
                  <a:srgbClr val="002060"/>
                </a:solidFill>
              </a:rPr>
              <a:t>¿CÓMO EMPEZAR?</a:t>
            </a:r>
          </a:p>
        </p:txBody>
      </p:sp>
      <p:pic>
        <p:nvPicPr>
          <p:cNvPr id="26626" name="Picture 2" descr="Resultado de imagen para how s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50" y="180109"/>
            <a:ext cx="4842695" cy="295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37845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1. Empieza por algo sencillo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934" y="1463315"/>
            <a:ext cx="6991865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endParaRPr lang="es-CL" dirty="0"/>
          </a:p>
          <a:p>
            <a:pPr algn="just"/>
            <a:r>
              <a:rPr lang="es-CL" dirty="0"/>
              <a:t>Generar “</a:t>
            </a:r>
            <a:r>
              <a:rPr lang="es-CL" dirty="0" err="1"/>
              <a:t>quick-wins</a:t>
            </a:r>
            <a:r>
              <a:rPr lang="es-CL" dirty="0"/>
              <a:t>”.</a:t>
            </a:r>
          </a:p>
          <a:p>
            <a:pPr lvl="1" algn="just"/>
            <a:r>
              <a:rPr lang="es-CL" b="1" dirty="0">
                <a:solidFill>
                  <a:srgbClr val="FF0000"/>
                </a:solidFill>
              </a:rPr>
              <a:t>Mostrarle a la empresa lo que puede hacer con ML.</a:t>
            </a:r>
          </a:p>
          <a:p>
            <a:pPr lvl="1" algn="just"/>
            <a:endParaRPr lang="es-CL" b="1" dirty="0">
              <a:solidFill>
                <a:srgbClr val="FF0000"/>
              </a:solidFill>
            </a:endParaRPr>
          </a:p>
          <a:p>
            <a:pPr algn="just"/>
            <a:r>
              <a:rPr lang="es-CL" dirty="0"/>
              <a:t>Que sea de corta duración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18434" name="Picture 2" descr="Resultado de imagen para quick w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5794"/>
            <a:ext cx="4572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98955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2. Empieza por ML supervisado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Aprovecha los datos históricos que tengas</a:t>
            </a:r>
          </a:p>
          <a:p>
            <a:pPr lvl="1" algn="just"/>
            <a:r>
              <a:rPr lang="es-CL" b="1" dirty="0">
                <a:solidFill>
                  <a:srgbClr val="FF0000"/>
                </a:solidFill>
              </a:rPr>
              <a:t>En la red hay muchos disponibles.</a:t>
            </a:r>
          </a:p>
          <a:p>
            <a:pPr lvl="1" algn="just"/>
            <a:endParaRPr lang="es-CL" b="1" dirty="0">
              <a:solidFill>
                <a:srgbClr val="FF0000"/>
              </a:solidFill>
            </a:endParaRPr>
          </a:p>
          <a:p>
            <a:pPr algn="just"/>
            <a:r>
              <a:rPr lang="es-CL" dirty="0"/>
              <a:t>Es más fácil de entender.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Responde a preguntas concretas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17410" name="Picture 2" descr="Resultado de imagen para supervised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10" y="2684504"/>
            <a:ext cx="61817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229600" y="2684504"/>
            <a:ext cx="3719384" cy="1640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926543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3. No empieces con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Las empresas ya disponen de suficiente cantidad de datos para hacer proyectos interesantes.</a:t>
            </a:r>
          </a:p>
          <a:p>
            <a:pPr algn="just"/>
            <a:endParaRPr lang="es-CL" b="1" dirty="0">
              <a:solidFill>
                <a:srgbClr val="FF0000"/>
              </a:solidFill>
            </a:endParaRPr>
          </a:p>
          <a:p>
            <a:pPr algn="just"/>
            <a:r>
              <a:rPr lang="es-CL" dirty="0"/>
              <a:t>No ocupar el tiempo en estandarizar los datos desde distintas fuentes.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12290" name="Picture 2" descr="Resultado de imagen para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18" y="3433352"/>
            <a:ext cx="3101203" cy="266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384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4. Usa servicios de ML en la nube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Reutilización de código.</a:t>
            </a:r>
          </a:p>
          <a:p>
            <a:pPr algn="just"/>
            <a:endParaRPr lang="es-CL" b="1" dirty="0">
              <a:solidFill>
                <a:srgbClr val="FF0000"/>
              </a:solidFill>
            </a:endParaRPr>
          </a:p>
          <a:p>
            <a:pPr algn="just"/>
            <a:r>
              <a:rPr lang="es-CL" dirty="0"/>
              <a:t>Ahorro en costos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Más fácil para pasar a producción.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13314" name="Picture 2" descr="Resultado de imagen para machine learning 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28" y="1985070"/>
            <a:ext cx="47148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9674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5. Empieza AHORA!!!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No necesitamos millones de datos para hacer aplicaciones con un alto valor de negocio.</a:t>
            </a:r>
          </a:p>
          <a:p>
            <a:pPr algn="just"/>
            <a:endParaRPr lang="es-CL" b="1" dirty="0">
              <a:solidFill>
                <a:srgbClr val="FF0000"/>
              </a:solidFill>
            </a:endParaRPr>
          </a:p>
          <a:p>
            <a:pPr algn="just"/>
            <a:r>
              <a:rPr lang="es-CL" b="1" dirty="0">
                <a:solidFill>
                  <a:srgbClr val="FF0000"/>
                </a:solidFill>
              </a:rPr>
              <a:t>Ya sabes programar, ahora falta entender un poco más la teoría sobre ML.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16386" name="Picture 2" descr="Resultado de imagen para why n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234" y="4159807"/>
            <a:ext cx="2857500" cy="1895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967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¿Qué es Machine </a:t>
            </a:r>
            <a:r>
              <a:rPr lang="es-CL" dirty="0" err="1">
                <a:solidFill>
                  <a:srgbClr val="002060"/>
                </a:solidFill>
              </a:rPr>
              <a:t>Learning</a:t>
            </a:r>
            <a:r>
              <a:rPr lang="es-CL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5871519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 algn="ctr">
              <a:buNone/>
            </a:pPr>
            <a:r>
              <a:rPr lang="es-CL" sz="3600" dirty="0"/>
              <a:t>“Proceso encargado de que los sistemas mejoren su rendimiento o adquieran mayor conocimiento por medio de la experiencia.”</a:t>
            </a:r>
          </a:p>
          <a:p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6146" name="Picture 2" descr="Resultado de imagen para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48" y="2022518"/>
            <a:ext cx="3539097" cy="353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9915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6. Herramientas ideales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4"/>
            <a:ext cx="10515600" cy="5007823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R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Python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C / C++</a:t>
            </a:r>
          </a:p>
          <a:p>
            <a:pPr algn="just"/>
            <a:endParaRPr lang="es-CL" dirty="0"/>
          </a:p>
          <a:p>
            <a:pPr algn="just"/>
            <a:r>
              <a:rPr lang="es-CL" dirty="0" err="1"/>
              <a:t>OpenCV</a:t>
            </a:r>
            <a:endParaRPr lang="es-CL" dirty="0"/>
          </a:p>
          <a:p>
            <a:pPr algn="just"/>
            <a:endParaRPr lang="es-CL" dirty="0"/>
          </a:p>
          <a:p>
            <a:pPr algn="just"/>
            <a:r>
              <a:rPr lang="es-CL" dirty="0" err="1"/>
              <a:t>Tensowflow</a:t>
            </a:r>
            <a:endParaRPr lang="es-CL" dirty="0"/>
          </a:p>
          <a:p>
            <a:pPr algn="just"/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21508" name="Picture 4" descr="Resultado de imagen para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05" y="1770811"/>
            <a:ext cx="2920764" cy="21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Resultado de imagen para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554" y="2042619"/>
            <a:ext cx="4011081" cy="13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Resultado de imagen para c++ 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75" y="3334996"/>
            <a:ext cx="3422822" cy="165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openc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93" y="3967225"/>
            <a:ext cx="1658210" cy="204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tensorfl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35" y="5266894"/>
            <a:ext cx="4114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1314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Links interesantes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962736" cy="5239410"/>
          </a:xfrm>
        </p:spPr>
        <p:txBody>
          <a:bodyPr>
            <a:normAutofit/>
          </a:bodyPr>
          <a:lstStyle/>
          <a:p>
            <a:endParaRPr lang="es-CL" dirty="0"/>
          </a:p>
          <a:p>
            <a:r>
              <a:rPr lang="es-CL" dirty="0" err="1"/>
              <a:t>Azure</a:t>
            </a:r>
            <a:r>
              <a:rPr lang="es-CL" dirty="0"/>
              <a:t> Machine </a:t>
            </a:r>
            <a:r>
              <a:rPr lang="es-CL" dirty="0" err="1"/>
              <a:t>Learning</a:t>
            </a:r>
            <a:br>
              <a:rPr lang="es-CL" dirty="0"/>
            </a:br>
            <a:r>
              <a:rPr lang="es-CL" dirty="0">
                <a:solidFill>
                  <a:schemeClr val="tx2"/>
                </a:solidFill>
              </a:rPr>
              <a:t>https://azure.microsoft.com/en-us/services/machine-learning/</a:t>
            </a:r>
          </a:p>
          <a:p>
            <a:r>
              <a:rPr lang="es-CL" dirty="0"/>
              <a:t>Curso “introductorio”</a:t>
            </a:r>
            <a:br>
              <a:rPr lang="es-CL" dirty="0"/>
            </a:br>
            <a:r>
              <a:rPr lang="es-CL" dirty="0">
                <a:solidFill>
                  <a:schemeClr val="tx2"/>
                </a:solidFill>
              </a:rPr>
              <a:t>https://es.coursera.org/learn/machine-learning</a:t>
            </a:r>
          </a:p>
          <a:p>
            <a:r>
              <a:rPr lang="es-CL" dirty="0"/>
              <a:t>Libro sobre Machine y Deep </a:t>
            </a:r>
            <a:r>
              <a:rPr lang="es-CL" dirty="0" err="1"/>
              <a:t>Learning</a:t>
            </a:r>
            <a:br>
              <a:rPr lang="es-CL" dirty="0"/>
            </a:br>
            <a:r>
              <a:rPr lang="es-CL" dirty="0">
                <a:solidFill>
                  <a:schemeClr val="tx2"/>
                </a:solidFill>
              </a:rPr>
              <a:t>http://www.deeplearningbook.org/</a:t>
            </a:r>
          </a:p>
          <a:p>
            <a:r>
              <a:rPr lang="es-CL" dirty="0" err="1"/>
              <a:t>MetricCV</a:t>
            </a:r>
            <a:r>
              <a:rPr lang="es-CL" dirty="0"/>
              <a:t> </a:t>
            </a:r>
            <a:br>
              <a:rPr lang="es-CL" dirty="0"/>
            </a:br>
            <a:r>
              <a:rPr lang="es-CL" dirty="0">
                <a:solidFill>
                  <a:schemeClr val="tx2"/>
                </a:solidFill>
              </a:rPr>
              <a:t>https://github.com/metriccv</a:t>
            </a:r>
          </a:p>
          <a:p>
            <a:r>
              <a:rPr lang="es-CL" dirty="0"/>
              <a:t>Del desarrollo a ML </a:t>
            </a:r>
            <a:br>
              <a:rPr lang="es-CL" dirty="0"/>
            </a:br>
            <a:r>
              <a:rPr lang="es-CL" dirty="0">
                <a:solidFill>
                  <a:schemeClr val="tx2"/>
                </a:solidFill>
              </a:rPr>
              <a:t>https://github.com/ZuzooVn/machine-learning-for-software-engineers</a:t>
            </a:r>
          </a:p>
          <a:p>
            <a:endParaRPr lang="es-CL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170" name="Picture 2" descr="Resultado de imagen para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714" y="3131126"/>
            <a:ext cx="4083285" cy="22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04395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9BD7-30B6-4020-8A0A-D08085D3F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dirty="0">
                <a:solidFill>
                  <a:srgbClr val="002060"/>
                </a:solidFill>
              </a:rPr>
              <a:t>MUCHAS GRACIAS!!!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4BD0C-7736-4C45-B438-17A77A081E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Néstor Campos Rojas</a:t>
            </a:r>
            <a:endParaRPr lang="es-CL" dirty="0">
              <a:hlinkClick r:id="rId2"/>
            </a:endParaRPr>
          </a:p>
          <a:p>
            <a:r>
              <a:rPr lang="es-CL" dirty="0">
                <a:hlinkClick r:id="rId2"/>
              </a:rPr>
              <a:t>ncampos@metricarts.com</a:t>
            </a:r>
            <a:r>
              <a:rPr lang="es-CL" dirty="0"/>
              <a:t>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004330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¿Por qué Machine </a:t>
            </a:r>
            <a:r>
              <a:rPr lang="es-CL" dirty="0" err="1">
                <a:solidFill>
                  <a:srgbClr val="002060"/>
                </a:solidFill>
              </a:rPr>
              <a:t>Learning</a:t>
            </a:r>
            <a:r>
              <a:rPr lang="es-CL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896" y="1463315"/>
            <a:ext cx="5780903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Desarrollar sistemas con contenidos que se adapten a las preferencias del usuario.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Descubrir </a:t>
            </a:r>
            <a:r>
              <a:rPr lang="es-CL" b="1" dirty="0">
                <a:solidFill>
                  <a:srgbClr val="FF0000"/>
                </a:solidFill>
              </a:rPr>
              <a:t>nuevo conocimiento </a:t>
            </a:r>
            <a:r>
              <a:rPr lang="es-CL" dirty="0"/>
              <a:t>a partir de datos ya existentes.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Reemplazar tareas monótonas que requieren </a:t>
            </a:r>
            <a:r>
              <a:rPr lang="es-CL" b="1" dirty="0">
                <a:solidFill>
                  <a:srgbClr val="FF0000"/>
                </a:solidFill>
              </a:rPr>
              <a:t>algo</a:t>
            </a:r>
            <a:r>
              <a:rPr lang="es-CL" dirty="0"/>
              <a:t> de inteligencia.</a:t>
            </a:r>
          </a:p>
          <a:p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22532" name="Picture 4" descr="Resultado de imagen para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1964723"/>
            <a:ext cx="5319585" cy="35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909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¿Por qué ahora?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38" y="1463315"/>
            <a:ext cx="6163962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Aumento exponencial de datos disponibles.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Aumento progresivo de los servicios disponibles y algoritmos diseñados.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Más apoyo por parte de las empresas e industria en general.</a:t>
            </a:r>
          </a:p>
          <a:p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15362" name="Picture 2" descr="Resultado de imagen para why n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2" y="2071516"/>
            <a:ext cx="47625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960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Aplicaciones de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1026" name="Picture 2" descr="https://www.kelltontech.com/sites/default/files/inline-images/machine-learning-industr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02" y="1834342"/>
            <a:ext cx="6380553" cy="45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0240953" y="6550223"/>
            <a:ext cx="1951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/>
              <a:t>Fuente: kelltontech.com</a:t>
            </a:r>
          </a:p>
        </p:txBody>
      </p:sp>
    </p:spTree>
    <p:extLst>
      <p:ext uri="{BB962C8B-B14F-4D97-AF65-F5344CB8AC3E}">
        <p14:creationId xmlns:p14="http://schemas.microsoft.com/office/powerpoint/2010/main" val="31903113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La principal ventaja del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0" y="1463315"/>
            <a:ext cx="65913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Aprender y escribir un algoritmo</a:t>
            </a:r>
          </a:p>
          <a:p>
            <a:pPr lvl="1" algn="just"/>
            <a:r>
              <a:rPr lang="es-CL" dirty="0"/>
              <a:t>Para el humano es fácil, para la máquina es un proceso más largo.</a:t>
            </a:r>
          </a:p>
          <a:p>
            <a:pPr lvl="1" algn="just"/>
            <a:endParaRPr lang="es-CL" dirty="0"/>
          </a:p>
          <a:p>
            <a:pPr algn="just"/>
            <a:r>
              <a:rPr lang="es-CL" dirty="0">
                <a:solidFill>
                  <a:srgbClr val="FF0000"/>
                </a:solidFill>
              </a:rPr>
              <a:t>Implementación </a:t>
            </a:r>
            <a:r>
              <a:rPr lang="es-CL" dirty="0"/>
              <a:t>y</a:t>
            </a:r>
            <a:r>
              <a:rPr lang="es-CL" dirty="0">
                <a:solidFill>
                  <a:srgbClr val="FF0000"/>
                </a:solidFill>
              </a:rPr>
              <a:t> automatización</a:t>
            </a:r>
          </a:p>
          <a:p>
            <a:pPr lvl="1" algn="just"/>
            <a:r>
              <a:rPr lang="es-CL" dirty="0"/>
              <a:t>Más fácil para la máquina, ¡¡nunca se cansa!!</a:t>
            </a:r>
          </a:p>
          <a:p>
            <a:pPr lvl="1" algn="just"/>
            <a:endParaRPr lang="es-CL" dirty="0"/>
          </a:p>
          <a:p>
            <a:pPr algn="just"/>
            <a:r>
              <a:rPr lang="es-CL" dirty="0"/>
              <a:t>Sinergia entre </a:t>
            </a:r>
            <a:r>
              <a:rPr lang="es-CL" dirty="0">
                <a:solidFill>
                  <a:srgbClr val="FF0000"/>
                </a:solidFill>
              </a:rPr>
              <a:t>ML</a:t>
            </a:r>
            <a:r>
              <a:rPr lang="es-CL" dirty="0"/>
              <a:t> y </a:t>
            </a:r>
            <a:r>
              <a:rPr lang="es-CL" dirty="0">
                <a:solidFill>
                  <a:srgbClr val="FF0000"/>
                </a:solidFill>
              </a:rPr>
              <a:t>Big Data</a:t>
            </a:r>
          </a:p>
          <a:p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4" name="Picture 2" descr="Resultado de imagen para why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8975"/>
            <a:ext cx="4762500" cy="3200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513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F6EC-0A31-427E-A1D6-80A1792C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2060"/>
                </a:solidFill>
              </a:rPr>
              <a:t>El principal proceso de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382-2815-4C0E-8A87-F97B5072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315"/>
            <a:ext cx="10515600" cy="4406144"/>
          </a:xfrm>
        </p:spPr>
        <p:txBody>
          <a:bodyPr>
            <a:normAutofit/>
          </a:bodyPr>
          <a:lstStyle/>
          <a:p>
            <a:endParaRPr lang="es-CL" dirty="0"/>
          </a:p>
          <a:p>
            <a:pPr algn="just"/>
            <a:r>
              <a:rPr lang="es-CL" dirty="0"/>
              <a:t>Cualquier algoritmo de ML tiene los siguientes 3 elementos: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CL" dirty="0"/>
              <a:t>Salida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CL" dirty="0"/>
              <a:t>La función “objetivo”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CL" dirty="0"/>
              <a:t>Entrada</a:t>
            </a:r>
          </a:p>
          <a:p>
            <a:endParaRPr lang="es-CL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23554" name="Picture 2" descr="Resultado de imagen para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75" y="2449202"/>
            <a:ext cx="5472774" cy="380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4336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1806</TotalTime>
  <Words>824</Words>
  <Application>Microsoft Office PowerPoint</Application>
  <PresentationFormat>Panorámica</PresentationFormat>
  <Paragraphs>193</Paragraphs>
  <Slides>42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5" baseType="lpstr">
      <vt:lpstr>Calibri</vt:lpstr>
      <vt:lpstr>Calibri Light</vt:lpstr>
      <vt:lpstr>Retrospección</vt:lpstr>
      <vt:lpstr>Presentación de PowerPoint</vt:lpstr>
      <vt:lpstr>¿Quién soy yo?</vt:lpstr>
      <vt:lpstr>Machine Learning</vt:lpstr>
      <vt:lpstr>¿Qué es Machine Learning?</vt:lpstr>
      <vt:lpstr>¿Por qué Machine Learning?</vt:lpstr>
      <vt:lpstr>¿Por qué ahora?</vt:lpstr>
      <vt:lpstr>Aplicaciones de ML</vt:lpstr>
      <vt:lpstr>La principal ventaja del ML</vt:lpstr>
      <vt:lpstr>El principal proceso de ML</vt:lpstr>
      <vt:lpstr>El principal proceso de ML</vt:lpstr>
      <vt:lpstr>Servicios de ML disponibles</vt:lpstr>
      <vt:lpstr>Presentación de PowerPoint</vt:lpstr>
      <vt:lpstr>ALGORITMOS DE ML</vt:lpstr>
      <vt:lpstr>Presentación de PowerPoint</vt:lpstr>
      <vt:lpstr>Tipos de algoritmos</vt:lpstr>
      <vt:lpstr>Categorías de problemas (supervisados)</vt:lpstr>
      <vt:lpstr>Categorías de algoritmos</vt:lpstr>
      <vt:lpstr>Modelos lineales</vt:lpstr>
      <vt:lpstr>Modelos de árbol</vt:lpstr>
      <vt:lpstr>Redes neuronales</vt:lpstr>
      <vt:lpstr>Algoritmos</vt:lpstr>
      <vt:lpstr>EJEMPLO REAL</vt:lpstr>
      <vt:lpstr>Metric Computer Vision</vt:lpstr>
      <vt:lpstr>Metric Computer Vision</vt:lpstr>
      <vt:lpstr>Información demográfica</vt:lpstr>
      <vt:lpstr>Identificación</vt:lpstr>
      <vt:lpstr>Otro ejemplo</vt:lpstr>
      <vt:lpstr>Presentación de PowerPoint</vt:lpstr>
      <vt:lpstr>Presentación de PowerPoint</vt:lpstr>
      <vt:lpstr>A TOMAR EN CUENTA!</vt:lpstr>
      <vt:lpstr>¿Qué debemos tomar en cuenta?</vt:lpstr>
      <vt:lpstr>También…</vt:lpstr>
      <vt:lpstr>También…</vt:lpstr>
      <vt:lpstr>¿CÓMO EMPEZAR?</vt:lpstr>
      <vt:lpstr>1. Empieza por algo sencillo</vt:lpstr>
      <vt:lpstr>2. Empieza por ML supervisado</vt:lpstr>
      <vt:lpstr>3. No empieces con Big Data</vt:lpstr>
      <vt:lpstr>4. Usa servicios de ML en la nube</vt:lpstr>
      <vt:lpstr>5. Empieza AHORA!!!</vt:lpstr>
      <vt:lpstr>6. Herramientas ideales</vt:lpstr>
      <vt:lpstr>Links interesantes</vt:lpstr>
      <vt:lpstr>MUCHAS GRACIAS!!!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Machine Learning</dc:title>
  <dc:creator>Patricio Cofre</dc:creator>
  <cp:lastModifiedBy>Nestor Campos</cp:lastModifiedBy>
  <cp:revision>97</cp:revision>
  <dcterms:created xsi:type="dcterms:W3CDTF">2017-07-24T02:22:16Z</dcterms:created>
  <dcterms:modified xsi:type="dcterms:W3CDTF">2017-08-19T11:31:43Z</dcterms:modified>
</cp:coreProperties>
</file>